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sldIdLst>
    <p:sldId id="258" r:id="rId2"/>
    <p:sldId id="257" r:id="rId3"/>
    <p:sldId id="256" r:id="rId4"/>
    <p:sldId id="259" r:id="rId5"/>
    <p:sldId id="260" r:id="rId6"/>
    <p:sldId id="261" r:id="rId7"/>
    <p:sldId id="262" r:id="rId8"/>
    <p:sldId id="263" r:id="rId9"/>
    <p:sldId id="264" r:id="rId10"/>
    <p:sldId id="273" r:id="rId11"/>
    <p:sldId id="265" r:id="rId12"/>
    <p:sldId id="266" r:id="rId13"/>
    <p:sldId id="267" r:id="rId14"/>
    <p:sldId id="268" r:id="rId15"/>
    <p:sldId id="269" r:id="rId16"/>
    <p:sldId id="270" r:id="rId17"/>
    <p:sldId id="274" r:id="rId18"/>
    <p:sldId id="275" r:id="rId19"/>
    <p:sldId id="276" r:id="rId20"/>
    <p:sldId id="271"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00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782"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17185EB-0B20-4206-93B1-CEEA26FBA626}"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1187009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7185EB-0B20-4206-93B1-CEEA26FBA626}" type="datetimeFigureOut">
              <a:rPr lang="en-IN" smtClean="0"/>
              <a:t>21-05-2023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2717550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17185EB-0B20-4206-93B1-CEEA26FBA626}"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1278832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17185EB-0B20-4206-93B1-CEEA26FBA626}"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FF9015-3A97-4AC0-BDB9-872CE5954C2B}"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71785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7185EB-0B20-4206-93B1-CEEA26FBA626}"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572380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17185EB-0B20-4206-93B1-CEEA26FBA626}" type="datetimeFigureOut">
              <a:rPr lang="en-IN" smtClean="0"/>
              <a:t>21-05-2023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3648260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17185EB-0B20-4206-93B1-CEEA26FBA626}" type="datetimeFigureOut">
              <a:rPr lang="en-IN" smtClean="0"/>
              <a:t>21-05-2023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28913490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7185EB-0B20-4206-93B1-CEEA26FBA626}"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3942520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7185EB-0B20-4206-93B1-CEEA26FBA626}"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3998848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17185EB-0B20-4206-93B1-CEEA26FBA626}"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700151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7185EB-0B20-4206-93B1-CEEA26FBA626}" type="datetimeFigureOut">
              <a:rPr lang="en-IN" smtClean="0"/>
              <a:t>21-05-2023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3449013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7185EB-0B20-4206-93B1-CEEA26FBA626}" type="datetimeFigureOut">
              <a:rPr lang="en-IN" smtClean="0"/>
              <a:t>21-05-2023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786513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7185EB-0B20-4206-93B1-CEEA26FBA626}" type="datetimeFigureOut">
              <a:rPr lang="en-IN" smtClean="0"/>
              <a:t>21-05-2023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3131692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17185EB-0B20-4206-93B1-CEEA26FBA626}" type="datetimeFigureOut">
              <a:rPr lang="en-IN" smtClean="0"/>
              <a:t>21-05-2023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3849192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17185EB-0B20-4206-93B1-CEEA26FBA626}" type="datetimeFigureOut">
              <a:rPr lang="en-IN" smtClean="0"/>
              <a:t>21-05-2023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1869991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17185EB-0B20-4206-93B1-CEEA26FBA626}" type="datetimeFigureOut">
              <a:rPr lang="en-IN" smtClean="0"/>
              <a:t>21-05-2023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1518191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7185EB-0B20-4206-93B1-CEEA26FBA626}" type="datetimeFigureOut">
              <a:rPr lang="en-IN" smtClean="0"/>
              <a:t>21-05-2023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4215226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17185EB-0B20-4206-93B1-CEEA26FBA626}" type="datetimeFigureOut">
              <a:rPr lang="en-IN" smtClean="0"/>
              <a:t>21-05-2023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AFF9015-3A97-4AC0-BDB9-872CE5954C2B}" type="slidenum">
              <a:rPr lang="en-IN" smtClean="0"/>
              <a:t>‹#›</a:t>
            </a:fld>
            <a:endParaRPr lang="en-IN"/>
          </a:p>
        </p:txBody>
      </p:sp>
    </p:spTree>
    <p:extLst>
      <p:ext uri="{BB962C8B-B14F-4D97-AF65-F5344CB8AC3E}">
        <p14:creationId xmlns:p14="http://schemas.microsoft.com/office/powerpoint/2010/main" val="3214613551"/>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7D0BB4-B242-B5CD-4AED-E236DC0E5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4524D2-BAA4-D6C0-88A2-0C01A75BF695}"/>
              </a:ext>
            </a:extLst>
          </p:cNvPr>
          <p:cNvSpPr txBox="1"/>
          <p:nvPr/>
        </p:nvSpPr>
        <p:spPr>
          <a:xfrm>
            <a:off x="1543051" y="2028826"/>
            <a:ext cx="8943974" cy="3416320"/>
          </a:xfrm>
          <a:prstGeom prst="rect">
            <a:avLst/>
          </a:prstGeom>
          <a:noFill/>
        </p:spPr>
        <p:txBody>
          <a:bodyPr wrap="square">
            <a:spAutoFit/>
          </a:bodyPr>
          <a:lstStyle/>
          <a:p>
            <a:pPr algn="ctr">
              <a:buNone/>
            </a:pPr>
            <a:r>
              <a:rPr lang="en-US" sz="5400" b="1" i="1" spc="50" dirty="0">
                <a:ln w="9525" cmpd="sng">
                  <a:solidFill>
                    <a:schemeClr val="accent1"/>
                  </a:solidFill>
                  <a:prstDash val="solid"/>
                </a:ln>
                <a:effectLst>
                  <a:glow rad="139700">
                    <a:schemeClr val="accent3">
                      <a:satMod val="175000"/>
                      <a:alpha val="40000"/>
                    </a:schemeClr>
                  </a:glow>
                </a:effectLst>
                <a:latin typeface="Bookman Old Style" pitchFamily="18" charset="0"/>
              </a:rPr>
              <a:t>Input</a:t>
            </a:r>
          </a:p>
          <a:p>
            <a:pPr algn="ctr">
              <a:buNone/>
            </a:pPr>
            <a:r>
              <a:rPr lang="en-US" sz="5400" b="1" i="1" spc="50" dirty="0">
                <a:ln w="9525" cmpd="sng">
                  <a:solidFill>
                    <a:schemeClr val="accent1"/>
                  </a:solidFill>
                  <a:prstDash val="solid"/>
                </a:ln>
                <a:effectLst>
                  <a:glow rad="139700">
                    <a:schemeClr val="accent3">
                      <a:satMod val="175000"/>
                      <a:alpha val="40000"/>
                    </a:schemeClr>
                  </a:glow>
                </a:effectLst>
                <a:latin typeface="Bookman Old Style" pitchFamily="18" charset="0"/>
              </a:rPr>
              <a:t>&amp; </a:t>
            </a:r>
          </a:p>
          <a:p>
            <a:pPr algn="ctr">
              <a:buNone/>
            </a:pPr>
            <a:r>
              <a:rPr lang="en-US" sz="5400" b="1" i="1" spc="50" dirty="0">
                <a:ln w="9525" cmpd="sng">
                  <a:solidFill>
                    <a:schemeClr val="accent1"/>
                  </a:solidFill>
                  <a:prstDash val="solid"/>
                </a:ln>
                <a:effectLst>
                  <a:glow rad="139700">
                    <a:schemeClr val="accent3">
                      <a:satMod val="175000"/>
                      <a:alpha val="40000"/>
                    </a:schemeClr>
                  </a:glow>
                </a:effectLst>
                <a:latin typeface="Bookman Old Style" pitchFamily="18" charset="0"/>
              </a:rPr>
              <a:t>Output </a:t>
            </a:r>
          </a:p>
          <a:p>
            <a:pPr algn="ctr">
              <a:buNone/>
            </a:pPr>
            <a:r>
              <a:rPr lang="en-US" sz="5400" b="1" i="1" spc="50" dirty="0">
                <a:ln w="9525" cmpd="sng">
                  <a:solidFill>
                    <a:schemeClr val="accent1"/>
                  </a:solidFill>
                  <a:prstDash val="solid"/>
                </a:ln>
                <a:effectLst>
                  <a:glow rad="139700">
                    <a:schemeClr val="accent3">
                      <a:satMod val="175000"/>
                      <a:alpha val="40000"/>
                    </a:schemeClr>
                  </a:glow>
                </a:effectLst>
                <a:latin typeface="Bookman Old Style" pitchFamily="18" charset="0"/>
              </a:rPr>
              <a:t>Screens</a:t>
            </a:r>
          </a:p>
        </p:txBody>
      </p:sp>
    </p:spTree>
    <p:extLst>
      <p:ext uri="{BB962C8B-B14F-4D97-AF65-F5344CB8AC3E}">
        <p14:creationId xmlns:p14="http://schemas.microsoft.com/office/powerpoint/2010/main" val="1649661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8014C0-17AF-5D7B-CBD1-6FD4774A4B57}"/>
              </a:ext>
            </a:extLst>
          </p:cNvPr>
          <p:cNvSpPr txBox="1"/>
          <p:nvPr/>
        </p:nvSpPr>
        <p:spPr>
          <a:xfrm>
            <a:off x="-843643" y="358660"/>
            <a:ext cx="6096000" cy="461665"/>
          </a:xfrm>
          <a:prstGeom prst="rect">
            <a:avLst/>
          </a:prstGeom>
          <a:noFill/>
        </p:spPr>
        <p:txBody>
          <a:bodyPr wrap="square">
            <a:spAutoFit/>
          </a:bodyPr>
          <a:lstStyle/>
          <a:p>
            <a:pPr algn="ctr"/>
            <a:r>
              <a:rPr lang="en-IN" sz="2400" b="1" dirty="0"/>
              <a:t>User Registration</a:t>
            </a:r>
          </a:p>
        </p:txBody>
      </p:sp>
      <p:pic>
        <p:nvPicPr>
          <p:cNvPr id="2" name="Picture 1">
            <a:extLst>
              <a:ext uri="{FF2B5EF4-FFF2-40B4-BE49-F238E27FC236}">
                <a16:creationId xmlns:a16="http://schemas.microsoft.com/office/drawing/2014/main" id="{7075398C-AD1C-1A13-3716-22F4BE89A1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6925" y="1590675"/>
            <a:ext cx="8610600" cy="4486205"/>
          </a:xfrm>
          <a:prstGeom prst="rect">
            <a:avLst/>
          </a:prstGeom>
          <a:noFill/>
          <a:ln>
            <a:noFill/>
          </a:ln>
        </p:spPr>
      </p:pic>
    </p:spTree>
    <p:extLst>
      <p:ext uri="{BB962C8B-B14F-4D97-AF65-F5344CB8AC3E}">
        <p14:creationId xmlns:p14="http://schemas.microsoft.com/office/powerpoint/2010/main" val="64833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1C61AE-9540-13DE-343D-DA26CD368CEB}"/>
              </a:ext>
            </a:extLst>
          </p:cNvPr>
          <p:cNvSpPr txBox="1"/>
          <p:nvPr/>
        </p:nvSpPr>
        <p:spPr>
          <a:xfrm>
            <a:off x="-1460767" y="373686"/>
            <a:ext cx="6096000" cy="400110"/>
          </a:xfrm>
          <a:prstGeom prst="rect">
            <a:avLst/>
          </a:prstGeom>
          <a:noFill/>
        </p:spPr>
        <p:txBody>
          <a:bodyPr wrap="square">
            <a:spAutoFit/>
          </a:bodyPr>
          <a:lstStyle/>
          <a:p>
            <a:pPr algn="ctr"/>
            <a:r>
              <a:rPr lang="en-IN" sz="2000" b="1" dirty="0"/>
              <a:t>Home page</a:t>
            </a:r>
          </a:p>
        </p:txBody>
      </p:sp>
      <p:pic>
        <p:nvPicPr>
          <p:cNvPr id="2" name="Picture 1">
            <a:extLst>
              <a:ext uri="{FF2B5EF4-FFF2-40B4-BE49-F238E27FC236}">
                <a16:creationId xmlns:a16="http://schemas.microsoft.com/office/drawing/2014/main" id="{C25C2468-DB55-4EAC-B365-68AD9A011B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9300" y="1495425"/>
            <a:ext cx="8753475" cy="4524375"/>
          </a:xfrm>
          <a:prstGeom prst="rect">
            <a:avLst/>
          </a:prstGeom>
          <a:noFill/>
          <a:ln>
            <a:noFill/>
          </a:ln>
        </p:spPr>
      </p:pic>
    </p:spTree>
    <p:extLst>
      <p:ext uri="{BB962C8B-B14F-4D97-AF65-F5344CB8AC3E}">
        <p14:creationId xmlns:p14="http://schemas.microsoft.com/office/powerpoint/2010/main" val="756183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1146BD-73FF-5789-89A7-59B493D75DAE}"/>
              </a:ext>
            </a:extLst>
          </p:cNvPr>
          <p:cNvSpPr txBox="1"/>
          <p:nvPr/>
        </p:nvSpPr>
        <p:spPr>
          <a:xfrm>
            <a:off x="-1174407" y="331814"/>
            <a:ext cx="6093500" cy="461665"/>
          </a:xfrm>
          <a:prstGeom prst="rect">
            <a:avLst/>
          </a:prstGeom>
          <a:noFill/>
        </p:spPr>
        <p:txBody>
          <a:bodyPr wrap="square">
            <a:spAutoFit/>
          </a:bodyPr>
          <a:lstStyle/>
          <a:p>
            <a:pPr algn="ctr"/>
            <a:r>
              <a:rPr lang="en-IN" sz="2400" b="1" dirty="0"/>
              <a:t>Booking Page </a:t>
            </a:r>
          </a:p>
        </p:txBody>
      </p:sp>
      <p:pic>
        <p:nvPicPr>
          <p:cNvPr id="2" name="Picture 1">
            <a:extLst>
              <a:ext uri="{FF2B5EF4-FFF2-40B4-BE49-F238E27FC236}">
                <a16:creationId xmlns:a16="http://schemas.microsoft.com/office/drawing/2014/main" id="{1299F5D0-647E-28D2-FCF2-51DB8F502AF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0276" y="1524000"/>
            <a:ext cx="8582024" cy="4695825"/>
          </a:xfrm>
          <a:prstGeom prst="rect">
            <a:avLst/>
          </a:prstGeom>
          <a:noFill/>
          <a:ln>
            <a:noFill/>
          </a:ln>
        </p:spPr>
      </p:pic>
    </p:spTree>
    <p:extLst>
      <p:ext uri="{BB962C8B-B14F-4D97-AF65-F5344CB8AC3E}">
        <p14:creationId xmlns:p14="http://schemas.microsoft.com/office/powerpoint/2010/main" val="639051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9B6210-51B6-4F0C-1438-D3D3E26C3207}"/>
              </a:ext>
            </a:extLst>
          </p:cNvPr>
          <p:cNvSpPr txBox="1"/>
          <p:nvPr/>
        </p:nvSpPr>
        <p:spPr>
          <a:xfrm>
            <a:off x="-1392011" y="250620"/>
            <a:ext cx="6096000" cy="369332"/>
          </a:xfrm>
          <a:prstGeom prst="rect">
            <a:avLst/>
          </a:prstGeom>
          <a:noFill/>
        </p:spPr>
        <p:txBody>
          <a:bodyPr wrap="square">
            <a:spAutoFit/>
          </a:bodyPr>
          <a:lstStyle/>
          <a:p>
            <a:pPr algn="ctr"/>
            <a:r>
              <a:rPr lang="en-IN" b="1" dirty="0"/>
              <a:t>Booking Page </a:t>
            </a:r>
          </a:p>
        </p:txBody>
      </p:sp>
      <p:pic>
        <p:nvPicPr>
          <p:cNvPr id="2" name="Picture 1">
            <a:extLst>
              <a:ext uri="{FF2B5EF4-FFF2-40B4-BE49-F238E27FC236}">
                <a16:creationId xmlns:a16="http://schemas.microsoft.com/office/drawing/2014/main" id="{4D2399EE-E492-2E78-B50D-36ED3AB236D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4525" y="1438195"/>
            <a:ext cx="8896349" cy="4602798"/>
          </a:xfrm>
          <a:prstGeom prst="rect">
            <a:avLst/>
          </a:prstGeom>
          <a:noFill/>
          <a:ln>
            <a:noFill/>
          </a:ln>
        </p:spPr>
      </p:pic>
    </p:spTree>
    <p:extLst>
      <p:ext uri="{BB962C8B-B14F-4D97-AF65-F5344CB8AC3E}">
        <p14:creationId xmlns:p14="http://schemas.microsoft.com/office/powerpoint/2010/main" val="979240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61AD28-08ED-3E91-608A-C1D1ED8AFAD9}"/>
              </a:ext>
            </a:extLst>
          </p:cNvPr>
          <p:cNvSpPr txBox="1"/>
          <p:nvPr/>
        </p:nvSpPr>
        <p:spPr>
          <a:xfrm>
            <a:off x="-1595318" y="300318"/>
            <a:ext cx="6096000" cy="400110"/>
          </a:xfrm>
          <a:prstGeom prst="rect">
            <a:avLst/>
          </a:prstGeom>
          <a:noFill/>
        </p:spPr>
        <p:txBody>
          <a:bodyPr wrap="square">
            <a:spAutoFit/>
          </a:bodyPr>
          <a:lstStyle/>
          <a:p>
            <a:pPr algn="ctr"/>
            <a:r>
              <a:rPr lang="en-US" sz="2000" b="1" dirty="0"/>
              <a:t>My Bookings</a:t>
            </a:r>
            <a:endParaRPr lang="en-IN" b="1" dirty="0"/>
          </a:p>
        </p:txBody>
      </p:sp>
      <p:pic>
        <p:nvPicPr>
          <p:cNvPr id="2" name="Picture 1">
            <a:extLst>
              <a:ext uri="{FF2B5EF4-FFF2-40B4-BE49-F238E27FC236}">
                <a16:creationId xmlns:a16="http://schemas.microsoft.com/office/drawing/2014/main" id="{3F034A42-D7E0-7126-F290-A842DC19DA1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6900" y="1314450"/>
            <a:ext cx="8886825" cy="4962525"/>
          </a:xfrm>
          <a:prstGeom prst="rect">
            <a:avLst/>
          </a:prstGeom>
          <a:noFill/>
          <a:ln>
            <a:noFill/>
          </a:ln>
        </p:spPr>
      </p:pic>
    </p:spTree>
    <p:extLst>
      <p:ext uri="{BB962C8B-B14F-4D97-AF65-F5344CB8AC3E}">
        <p14:creationId xmlns:p14="http://schemas.microsoft.com/office/powerpoint/2010/main" val="2168772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3E7C7F-1CB8-F732-E708-4AE094CB23FB}"/>
              </a:ext>
            </a:extLst>
          </p:cNvPr>
          <p:cNvSpPr txBox="1"/>
          <p:nvPr/>
        </p:nvSpPr>
        <p:spPr>
          <a:xfrm>
            <a:off x="-1361835" y="502592"/>
            <a:ext cx="6096000" cy="461665"/>
          </a:xfrm>
          <a:prstGeom prst="rect">
            <a:avLst/>
          </a:prstGeom>
          <a:noFill/>
        </p:spPr>
        <p:txBody>
          <a:bodyPr wrap="square">
            <a:spAutoFit/>
          </a:bodyPr>
          <a:lstStyle/>
          <a:p>
            <a:pPr algn="ctr"/>
            <a:r>
              <a:rPr lang="en-IN" sz="2400" b="1" dirty="0"/>
              <a:t>Admin Login</a:t>
            </a:r>
          </a:p>
        </p:txBody>
      </p:sp>
      <p:pic>
        <p:nvPicPr>
          <p:cNvPr id="2" name="Picture 1">
            <a:extLst>
              <a:ext uri="{FF2B5EF4-FFF2-40B4-BE49-F238E27FC236}">
                <a16:creationId xmlns:a16="http://schemas.microsoft.com/office/drawing/2014/main" id="{49598568-91BE-3749-EF41-E79640A3A54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1676" y="1504950"/>
            <a:ext cx="8791574" cy="4619625"/>
          </a:xfrm>
          <a:prstGeom prst="rect">
            <a:avLst/>
          </a:prstGeom>
          <a:noFill/>
          <a:ln>
            <a:noFill/>
          </a:ln>
        </p:spPr>
      </p:pic>
    </p:spTree>
    <p:extLst>
      <p:ext uri="{BB962C8B-B14F-4D97-AF65-F5344CB8AC3E}">
        <p14:creationId xmlns:p14="http://schemas.microsoft.com/office/powerpoint/2010/main" val="1438570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DD004F-9E0B-3A35-9DD2-3F43997DBB8D}"/>
              </a:ext>
            </a:extLst>
          </p:cNvPr>
          <p:cNvSpPr txBox="1"/>
          <p:nvPr/>
        </p:nvSpPr>
        <p:spPr>
          <a:xfrm>
            <a:off x="-1238250" y="454968"/>
            <a:ext cx="6096000" cy="461665"/>
          </a:xfrm>
          <a:prstGeom prst="rect">
            <a:avLst/>
          </a:prstGeom>
          <a:noFill/>
        </p:spPr>
        <p:txBody>
          <a:bodyPr wrap="square">
            <a:spAutoFit/>
          </a:bodyPr>
          <a:lstStyle/>
          <a:p>
            <a:pPr algn="ctr"/>
            <a:r>
              <a:rPr lang="en-IN" sz="2400" b="1" dirty="0"/>
              <a:t>Admin Registration</a:t>
            </a:r>
          </a:p>
        </p:txBody>
      </p:sp>
      <p:pic>
        <p:nvPicPr>
          <p:cNvPr id="4" name="Picture 3">
            <a:extLst>
              <a:ext uri="{FF2B5EF4-FFF2-40B4-BE49-F238E27FC236}">
                <a16:creationId xmlns:a16="http://schemas.microsoft.com/office/drawing/2014/main" id="{EBAED079-3745-B340-9571-5FC54E8FA04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1540826"/>
            <a:ext cx="8734425" cy="4631373"/>
          </a:xfrm>
          <a:prstGeom prst="rect">
            <a:avLst/>
          </a:prstGeom>
          <a:noFill/>
          <a:ln>
            <a:noFill/>
          </a:ln>
        </p:spPr>
      </p:pic>
    </p:spTree>
    <p:extLst>
      <p:ext uri="{BB962C8B-B14F-4D97-AF65-F5344CB8AC3E}">
        <p14:creationId xmlns:p14="http://schemas.microsoft.com/office/powerpoint/2010/main" val="3511420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8A888E-91AE-0A1B-4731-C747A70B70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8826" y="1543050"/>
            <a:ext cx="8743950" cy="4657725"/>
          </a:xfrm>
          <a:prstGeom prst="rect">
            <a:avLst/>
          </a:prstGeom>
          <a:noFill/>
          <a:ln>
            <a:noFill/>
          </a:ln>
        </p:spPr>
      </p:pic>
      <p:sp>
        <p:nvSpPr>
          <p:cNvPr id="4" name="TextBox 3">
            <a:extLst>
              <a:ext uri="{FF2B5EF4-FFF2-40B4-BE49-F238E27FC236}">
                <a16:creationId xmlns:a16="http://schemas.microsoft.com/office/drawing/2014/main" id="{888AB00E-C8BC-C996-6886-AA7BB665329C}"/>
              </a:ext>
            </a:extLst>
          </p:cNvPr>
          <p:cNvSpPr txBox="1"/>
          <p:nvPr/>
        </p:nvSpPr>
        <p:spPr>
          <a:xfrm>
            <a:off x="-1514475" y="426392"/>
            <a:ext cx="6096000" cy="461665"/>
          </a:xfrm>
          <a:prstGeom prst="rect">
            <a:avLst/>
          </a:prstGeom>
          <a:noFill/>
        </p:spPr>
        <p:txBody>
          <a:bodyPr wrap="square">
            <a:spAutoFit/>
          </a:bodyPr>
          <a:lstStyle/>
          <a:p>
            <a:pPr algn="ctr"/>
            <a:r>
              <a:rPr lang="en-IN" sz="2400" b="1" dirty="0"/>
              <a:t>Admin Home</a:t>
            </a:r>
          </a:p>
        </p:txBody>
      </p:sp>
    </p:spTree>
    <p:extLst>
      <p:ext uri="{BB962C8B-B14F-4D97-AF65-F5344CB8AC3E}">
        <p14:creationId xmlns:p14="http://schemas.microsoft.com/office/powerpoint/2010/main" val="2302297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437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0" y="2209800"/>
            <a:ext cx="4953000" cy="830997"/>
          </a:xfrm>
          <a:prstGeom prst="rect">
            <a:avLst/>
          </a:prstGeom>
        </p:spPr>
        <p:txBody>
          <a:bodyPr wrap="square">
            <a:spAutoFit/>
          </a:bodyPr>
          <a:lstStyle/>
          <a:p>
            <a:pPr algn="ctr">
              <a:buNone/>
            </a:pPr>
            <a:endParaRPr lang="en-US" sz="4800" b="1" i="1" spc="50" dirty="0">
              <a:ln w="9525" cmpd="sng">
                <a:solidFill>
                  <a:schemeClr val="accent1"/>
                </a:solidFill>
                <a:prstDash val="solid"/>
              </a:ln>
              <a:solidFill>
                <a:srgbClr val="002060"/>
              </a:solidFill>
              <a:effectLst>
                <a:glow rad="139700">
                  <a:schemeClr val="accent3">
                    <a:satMod val="175000"/>
                    <a:alpha val="40000"/>
                  </a:schemeClr>
                </a:glow>
              </a:effectLst>
              <a:latin typeface="Bookman Old Style" pitchFamily="18" charset="0"/>
            </a:endParaRPr>
          </a:p>
        </p:txBody>
      </p:sp>
      <p:pic>
        <p:nvPicPr>
          <p:cNvPr id="11" name="Picture 10">
            <a:extLst>
              <a:ext uri="{FF2B5EF4-FFF2-40B4-BE49-F238E27FC236}">
                <a16:creationId xmlns:a16="http://schemas.microsoft.com/office/drawing/2014/main" id="{5F6658DE-0DEB-FEB7-6082-A3DAC05FF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
            <a:ext cx="12192000" cy="6972300"/>
          </a:xfrm>
          <a:prstGeom prst="rect">
            <a:avLst/>
          </a:prstGeom>
        </p:spPr>
      </p:pic>
      <p:sp>
        <p:nvSpPr>
          <p:cNvPr id="12" name="TextBox 11">
            <a:extLst>
              <a:ext uri="{FF2B5EF4-FFF2-40B4-BE49-F238E27FC236}">
                <a16:creationId xmlns:a16="http://schemas.microsoft.com/office/drawing/2014/main" id="{7139C140-1455-7BF0-3285-A9418A5450C8}"/>
              </a:ext>
            </a:extLst>
          </p:cNvPr>
          <p:cNvSpPr txBox="1"/>
          <p:nvPr/>
        </p:nvSpPr>
        <p:spPr>
          <a:xfrm>
            <a:off x="-1327897" y="628233"/>
            <a:ext cx="7989794" cy="2800767"/>
          </a:xfrm>
          <a:prstGeom prst="rect">
            <a:avLst/>
          </a:prstGeom>
          <a:noFill/>
        </p:spPr>
        <p:txBody>
          <a:bodyPr wrap="square">
            <a:spAutoFit/>
          </a:bodyPr>
          <a:lstStyle/>
          <a:p>
            <a:pPr algn="ctr">
              <a:buNone/>
            </a:pPr>
            <a:r>
              <a:rPr lang="en-US" sz="4400" b="1" i="1" spc="50" dirty="0">
                <a:ln w="9525" cmpd="sng">
                  <a:solidFill>
                    <a:schemeClr val="accent1"/>
                  </a:solidFill>
                  <a:prstDash val="solid"/>
                </a:ln>
                <a:solidFill>
                  <a:srgbClr val="000000"/>
                </a:solidFill>
                <a:effectLst>
                  <a:glow rad="139700">
                    <a:schemeClr val="accent3">
                      <a:satMod val="175000"/>
                      <a:alpha val="40000"/>
                    </a:schemeClr>
                  </a:glow>
                </a:effectLst>
                <a:latin typeface="Bookman Old Style" pitchFamily="18" charset="0"/>
              </a:rPr>
              <a:t>Online</a:t>
            </a:r>
          </a:p>
          <a:p>
            <a:pPr algn="ctr">
              <a:buNone/>
            </a:pPr>
            <a:r>
              <a:rPr lang="en-US" sz="4400" b="1" i="1" spc="50" dirty="0">
                <a:ln w="9525" cmpd="sng">
                  <a:solidFill>
                    <a:schemeClr val="accent1"/>
                  </a:solidFill>
                  <a:prstDash val="solid"/>
                </a:ln>
                <a:solidFill>
                  <a:srgbClr val="000000"/>
                </a:solidFill>
                <a:effectLst>
                  <a:glow rad="139700">
                    <a:schemeClr val="accent3">
                      <a:satMod val="175000"/>
                      <a:alpha val="40000"/>
                    </a:schemeClr>
                  </a:glow>
                </a:effectLst>
                <a:latin typeface="Bookman Old Style" pitchFamily="18" charset="0"/>
              </a:rPr>
              <a:t>Movie </a:t>
            </a:r>
          </a:p>
          <a:p>
            <a:pPr algn="ctr">
              <a:buNone/>
            </a:pPr>
            <a:r>
              <a:rPr lang="en-US" sz="4400" b="1" i="1" spc="50" dirty="0">
                <a:ln w="9525" cmpd="sng">
                  <a:solidFill>
                    <a:schemeClr val="accent1"/>
                  </a:solidFill>
                  <a:prstDash val="solid"/>
                </a:ln>
                <a:solidFill>
                  <a:srgbClr val="000000"/>
                </a:solidFill>
                <a:effectLst>
                  <a:glow rad="139700">
                    <a:schemeClr val="accent3">
                      <a:satMod val="175000"/>
                      <a:alpha val="40000"/>
                    </a:schemeClr>
                  </a:glow>
                </a:effectLst>
                <a:latin typeface="Bookman Old Style" pitchFamily="18" charset="0"/>
              </a:rPr>
              <a:t>Ticket Booking</a:t>
            </a:r>
          </a:p>
          <a:p>
            <a:pPr algn="ctr">
              <a:buNone/>
            </a:pPr>
            <a:r>
              <a:rPr lang="en-US" sz="4400" b="1" i="1" spc="50" dirty="0">
                <a:ln w="9525" cmpd="sng">
                  <a:solidFill>
                    <a:schemeClr val="accent1"/>
                  </a:solidFill>
                  <a:prstDash val="solid"/>
                </a:ln>
                <a:solidFill>
                  <a:srgbClr val="000000"/>
                </a:solidFill>
                <a:effectLst>
                  <a:glow rad="139700">
                    <a:schemeClr val="accent3">
                      <a:satMod val="175000"/>
                      <a:alpha val="40000"/>
                    </a:schemeClr>
                  </a:glow>
                </a:effectLst>
                <a:latin typeface="Bookman Old Style" pitchFamily="18" charset="0"/>
              </a:rPr>
              <a:t>SYSTEM</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5F15C9-5A1B-9C93-578D-91125DA8E679}"/>
              </a:ext>
            </a:extLst>
          </p:cNvPr>
          <p:cNvSpPr txBox="1"/>
          <p:nvPr/>
        </p:nvSpPr>
        <p:spPr>
          <a:xfrm>
            <a:off x="1165413" y="314793"/>
            <a:ext cx="9342692" cy="5371920"/>
          </a:xfrm>
          <a:prstGeom prst="rect">
            <a:avLst/>
          </a:prstGeom>
          <a:noFill/>
        </p:spPr>
        <p:txBody>
          <a:bodyPr wrap="square">
            <a:spAutoFit/>
          </a:bodyPr>
          <a:lstStyle/>
          <a:p>
            <a:r>
              <a:rPr lang="en-US" b="1" dirty="0">
                <a:solidFill>
                  <a:srgbClr val="FFFF00"/>
                </a:solidFill>
              </a:rPr>
              <a:t>Conclusion</a:t>
            </a:r>
            <a:r>
              <a:rPr lang="en-US" dirty="0"/>
              <a:t> </a:t>
            </a:r>
          </a:p>
          <a:p>
            <a:endParaRPr lang="en-US" dirty="0"/>
          </a:p>
          <a:p>
            <a:pPr algn="just">
              <a:lnSpc>
                <a:spcPct val="250000"/>
              </a:lnSpc>
            </a:pPr>
            <a:r>
              <a:rPr lang="en-US" dirty="0"/>
              <a:t>	This project highlights the possibility to provide to manage and store the information of school to manage various details pertaining to its students. Manage Nursery Schools data very difficult that’s why we implement this project. Our project is stores data of Play group, Nursery, LKG, UKG students. We can do online registration, online submit fee, all data is visible to teachers as well as parents. Parents can do registration as well as submit fee by online. Also, one report is generated to information of students so teachers can view the status of students</a:t>
            </a:r>
            <a:endParaRPr lang="en-IN" dirty="0"/>
          </a:p>
        </p:txBody>
      </p:sp>
    </p:spTree>
    <p:extLst>
      <p:ext uri="{BB962C8B-B14F-4D97-AF65-F5344CB8AC3E}">
        <p14:creationId xmlns:p14="http://schemas.microsoft.com/office/powerpoint/2010/main" val="1254342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1C2987-3D14-1CA8-5CC2-D63E8F0E790E}"/>
              </a:ext>
            </a:extLst>
          </p:cNvPr>
          <p:cNvPicPr>
            <a:picLocks noChangeAspect="1"/>
          </p:cNvPicPr>
          <p:nvPr/>
        </p:nvPicPr>
        <p:blipFill rotWithShape="1">
          <a:blip r:embed="rId2"/>
          <a:srcRect l="24339" t="31765" r="25514" b="5490"/>
          <a:stretch/>
        </p:blipFill>
        <p:spPr>
          <a:xfrm>
            <a:off x="-1" y="-500583"/>
            <a:ext cx="12322629" cy="7615581"/>
          </a:xfrm>
          <a:prstGeom prst="rect">
            <a:avLst/>
          </a:prstGeom>
        </p:spPr>
      </p:pic>
    </p:spTree>
    <p:extLst>
      <p:ext uri="{BB962C8B-B14F-4D97-AF65-F5344CB8AC3E}">
        <p14:creationId xmlns:p14="http://schemas.microsoft.com/office/powerpoint/2010/main" val="4055902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8E8C-2620-5E57-66F8-20AFC9A97456}"/>
              </a:ext>
            </a:extLst>
          </p:cNvPr>
          <p:cNvSpPr>
            <a:spLocks noGrp="1"/>
          </p:cNvSpPr>
          <p:nvPr>
            <p:ph type="ctrTitle"/>
          </p:nvPr>
        </p:nvSpPr>
        <p:spPr>
          <a:xfrm>
            <a:off x="1548012" y="1836484"/>
            <a:ext cx="8853288" cy="2789945"/>
          </a:xfrm>
        </p:spPr>
        <p:txBody>
          <a:bodyPr>
            <a:normAutofit fontScale="90000"/>
          </a:bodyPr>
          <a:lstStyle/>
          <a:p>
            <a:pPr algn="ctr">
              <a:lnSpc>
                <a:spcPct val="115000"/>
              </a:lnSpc>
              <a:spcAft>
                <a:spcPts val="1000"/>
              </a:spcAft>
            </a:pPr>
            <a:br>
              <a:rPr lang="en-US" sz="1800" b="1" cap="all"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br>
            <a:br>
              <a:rPr lang="en-US" sz="1800" b="1" cap="all"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br>
            <a:br>
              <a:rPr lang="en-US" sz="1800" b="1" cap="all"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br>
            <a:r>
              <a:rPr lang="en-US" sz="1600" b="1" cap="all"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rPr>
              <a:t> A</a:t>
            </a:r>
            <a:br>
              <a:rPr lang="en-IN" sz="1600" dirty="0">
                <a:solidFill>
                  <a:schemeClr val="tx1"/>
                </a:solidFill>
                <a:effectLst/>
                <a:latin typeface="Calibri" panose="020F0502020204030204" pitchFamily="34" charset="0"/>
                <a:ea typeface="Times New Roman" panose="02020603050405020304" pitchFamily="18" charset="0"/>
                <a:cs typeface="Mangal" panose="02040503050203030202" pitchFamily="18" charset="0"/>
              </a:rPr>
            </a:br>
            <a:r>
              <a:rPr lang="en-US" sz="1600" b="1"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rPr>
              <a:t>Project Report </a:t>
            </a:r>
            <a:br>
              <a:rPr lang="en-IN" sz="1600" dirty="0">
                <a:solidFill>
                  <a:schemeClr val="tx1"/>
                </a:solidFill>
                <a:effectLst/>
                <a:latin typeface="Calibri" panose="020F0502020204030204" pitchFamily="34" charset="0"/>
                <a:ea typeface="Times New Roman" panose="02020603050405020304" pitchFamily="18" charset="0"/>
                <a:cs typeface="Mangal" panose="02040503050203030202" pitchFamily="18" charset="0"/>
              </a:rPr>
            </a:br>
            <a:r>
              <a:rPr lang="en-US" sz="1600" b="1"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rPr>
              <a:t>On</a:t>
            </a:r>
            <a:br>
              <a:rPr lang="en-IN" sz="1600" dirty="0">
                <a:solidFill>
                  <a:schemeClr val="tx1"/>
                </a:solidFill>
                <a:effectLst/>
                <a:latin typeface="Calibri" panose="020F0502020204030204" pitchFamily="34" charset="0"/>
                <a:ea typeface="Times New Roman" panose="02020603050405020304" pitchFamily="18" charset="0"/>
                <a:cs typeface="Mangal" panose="02040503050203030202" pitchFamily="18" charset="0"/>
              </a:rPr>
            </a:br>
            <a:r>
              <a:rPr lang="en-US" sz="1600" b="1" cap="all" dirty="0">
                <a:solidFill>
                  <a:schemeClr val="bg1"/>
                </a:solidFill>
                <a:effectLst/>
                <a:latin typeface="Times New Roman" panose="02020603050405020304" pitchFamily="18" charset="0"/>
                <a:ea typeface="Times New Roman" panose="02020603050405020304" pitchFamily="18" charset="0"/>
                <a:cs typeface="Mangal" panose="02040503050203030202" pitchFamily="18" charset="0"/>
              </a:rPr>
              <a:t>“Online movie ticket booking  SYSTEM”</a:t>
            </a:r>
            <a:br>
              <a:rPr lang="en-IN" sz="1600" dirty="0">
                <a:effectLst/>
                <a:latin typeface="Calibri" panose="020F0502020204030204" pitchFamily="34" charset="0"/>
                <a:ea typeface="Times New Roman" panose="02020603050405020304" pitchFamily="18" charset="0"/>
                <a:cs typeface="Mangal" panose="02040503050203030202" pitchFamily="18" charset="0"/>
              </a:rPr>
            </a:br>
            <a:r>
              <a:rPr lang="en-US" sz="1600" b="1" dirty="0">
                <a:effectLst/>
                <a:latin typeface="Times New Roman" panose="02020603050405020304" pitchFamily="18" charset="0"/>
                <a:ea typeface="Times New Roman" panose="02020603050405020304" pitchFamily="18" charset="0"/>
                <a:cs typeface="Mangal" panose="02040503050203030202" pitchFamily="18" charset="0"/>
              </a:rPr>
              <a:t>In</a:t>
            </a:r>
            <a:br>
              <a:rPr lang="en-IN" sz="1600" dirty="0">
                <a:effectLst/>
                <a:latin typeface="Calibri" panose="020F0502020204030204" pitchFamily="34" charset="0"/>
                <a:ea typeface="Times New Roman" panose="02020603050405020304" pitchFamily="18" charset="0"/>
                <a:cs typeface="Mangal" panose="02040503050203030202" pitchFamily="18" charset="0"/>
              </a:rPr>
            </a:b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Java </a:t>
            </a:r>
            <a:br>
              <a:rPr lang="en-IN" sz="1600" dirty="0">
                <a:effectLst/>
                <a:latin typeface="Calibri" panose="020F0502020204030204" pitchFamily="34" charset="0"/>
                <a:ea typeface="Times New Roman" panose="02020603050405020304" pitchFamily="18" charset="0"/>
                <a:cs typeface="Mangal" panose="02040503050203030202" pitchFamily="18" charset="0"/>
              </a:rPr>
            </a:br>
            <a:r>
              <a:rPr lang="en-US" sz="1600" b="1" dirty="0">
                <a:effectLst/>
                <a:latin typeface="Times New Roman" panose="02020603050405020304" pitchFamily="18" charset="0"/>
                <a:ea typeface="Times New Roman" panose="02020603050405020304" pitchFamily="18" charset="0"/>
                <a:cs typeface="Mangal" panose="02040503050203030202" pitchFamily="18" charset="0"/>
              </a:rPr>
              <a:t>Submitted to,</a:t>
            </a:r>
            <a:br>
              <a:rPr lang="en-IN" sz="1600" dirty="0">
                <a:effectLst/>
                <a:latin typeface="Calibri" panose="020F0502020204030204" pitchFamily="34" charset="0"/>
                <a:ea typeface="Times New Roman" panose="02020603050405020304" pitchFamily="18" charset="0"/>
                <a:cs typeface="Mangal" panose="02040503050203030202" pitchFamily="18" charset="0"/>
              </a:rPr>
            </a:br>
            <a:r>
              <a:rPr lang="en-US" sz="1600" b="1" dirty="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rPr>
              <a:t>SHIVAJI UNIVERSITY, KOLHAPUR</a:t>
            </a:r>
            <a:br>
              <a:rPr lang="en-IN" sz="1600" dirty="0">
                <a:effectLst/>
                <a:latin typeface="Calibri" panose="020F0502020204030204" pitchFamily="34" charset="0"/>
                <a:ea typeface="Times New Roman" panose="02020603050405020304" pitchFamily="18" charset="0"/>
                <a:cs typeface="Mangal" panose="02040503050203030202" pitchFamily="18" charset="0"/>
              </a:rPr>
            </a:br>
            <a:r>
              <a:rPr lang="en-US" sz="1600" b="1" dirty="0">
                <a:effectLst/>
                <a:latin typeface="Times New Roman" panose="02020603050405020304" pitchFamily="18" charset="0"/>
                <a:ea typeface="Times New Roman" panose="02020603050405020304" pitchFamily="18" charset="0"/>
                <a:cs typeface="Mangal" panose="02040503050203030202" pitchFamily="18" charset="0"/>
              </a:rPr>
              <a:t>In the partial fulfillment of award of degree</a:t>
            </a:r>
            <a:br>
              <a:rPr lang="en-IN" sz="1600" dirty="0">
                <a:effectLst/>
                <a:latin typeface="Calibri" panose="020F0502020204030204" pitchFamily="34" charset="0"/>
                <a:ea typeface="Times New Roman" panose="02020603050405020304" pitchFamily="18" charset="0"/>
                <a:cs typeface="Mangal" panose="02040503050203030202" pitchFamily="18" charset="0"/>
              </a:rPr>
            </a:br>
            <a:r>
              <a:rPr lang="en-US" sz="1600" b="1" dirty="0">
                <a:solidFill>
                  <a:srgbClr val="00B050"/>
                </a:solidFill>
                <a:effectLst/>
                <a:latin typeface="Times New Roman" panose="02020603050405020304" pitchFamily="18" charset="0"/>
                <a:ea typeface="Times New Roman" panose="02020603050405020304" pitchFamily="18" charset="0"/>
                <a:cs typeface="Mangal" panose="02040503050203030202" pitchFamily="18" charset="0"/>
              </a:rPr>
              <a:t>  </a:t>
            </a:r>
            <a:r>
              <a:rPr lang="en-US" sz="1600" b="1" dirty="0">
                <a:solidFill>
                  <a:schemeClr val="accent1">
                    <a:lumMod val="50000"/>
                  </a:schemeClr>
                </a:solidFill>
                <a:effectLst/>
                <a:latin typeface="Times New Roman" panose="02020603050405020304" pitchFamily="18" charset="0"/>
                <a:ea typeface="Times New Roman" panose="02020603050405020304" pitchFamily="18" charset="0"/>
                <a:cs typeface="Mangal" panose="02040503050203030202" pitchFamily="18" charset="0"/>
              </a:rPr>
              <a:t>BACHELOR OF SCIENCE-Information </a:t>
            </a:r>
            <a:r>
              <a:rPr lang="en-US" sz="1600" b="1" dirty="0">
                <a:solidFill>
                  <a:schemeClr val="accent1">
                    <a:lumMod val="50000"/>
                  </a:schemeClr>
                </a:solidFill>
                <a:latin typeface="Times New Roman" panose="02020603050405020304" pitchFamily="18" charset="0"/>
                <a:ea typeface="Times New Roman" panose="02020603050405020304" pitchFamily="18" charset="0"/>
                <a:cs typeface="Mangal" panose="02040503050203030202" pitchFamily="18" charset="0"/>
              </a:rPr>
              <a:t>T</a:t>
            </a:r>
            <a:r>
              <a:rPr lang="en-US" sz="1600" b="1" dirty="0">
                <a:solidFill>
                  <a:schemeClr val="accent1">
                    <a:lumMod val="50000"/>
                  </a:schemeClr>
                </a:solidFill>
                <a:effectLst/>
                <a:latin typeface="Times New Roman" panose="02020603050405020304" pitchFamily="18" charset="0"/>
                <a:ea typeface="Times New Roman" panose="02020603050405020304" pitchFamily="18" charset="0"/>
                <a:cs typeface="Mangal" panose="02040503050203030202" pitchFamily="18" charset="0"/>
              </a:rPr>
              <a:t>echnology</a:t>
            </a:r>
            <a:br>
              <a:rPr lang="en-IN" sz="1600" dirty="0">
                <a:solidFill>
                  <a:schemeClr val="accent1">
                    <a:lumMod val="50000"/>
                  </a:schemeClr>
                </a:solidFill>
                <a:effectLst/>
                <a:latin typeface="Calibri" panose="020F0502020204030204" pitchFamily="34" charset="0"/>
                <a:ea typeface="Times New Roman" panose="02020603050405020304" pitchFamily="18" charset="0"/>
                <a:cs typeface="Mangal" panose="02040503050203030202" pitchFamily="18" charset="0"/>
              </a:rPr>
            </a:br>
            <a:r>
              <a:rPr lang="en-US" sz="1600" b="1" dirty="0">
                <a:solidFill>
                  <a:schemeClr val="accent1">
                    <a:lumMod val="50000"/>
                  </a:schemeClr>
                </a:solidFill>
                <a:effectLst/>
                <a:latin typeface="Times New Roman" panose="02020603050405020304" pitchFamily="18" charset="0"/>
                <a:ea typeface="Times New Roman" panose="02020603050405020304" pitchFamily="18" charset="0"/>
                <a:cs typeface="Mangal" panose="02040503050203030202" pitchFamily="18" charset="0"/>
              </a:rPr>
              <a:t>(Entire)</a:t>
            </a:r>
            <a:br>
              <a:rPr lang="en-IN" sz="1600" dirty="0">
                <a:solidFill>
                  <a:schemeClr val="accent1">
                    <a:lumMod val="50000"/>
                  </a:schemeClr>
                </a:solidFill>
                <a:effectLst/>
                <a:latin typeface="Calibri" panose="020F0502020204030204" pitchFamily="34" charset="0"/>
                <a:ea typeface="Times New Roman" panose="02020603050405020304" pitchFamily="18" charset="0"/>
                <a:cs typeface="Mangal" panose="02040503050203030202" pitchFamily="18" charset="0"/>
              </a:rPr>
            </a:br>
            <a:r>
              <a:rPr lang="en-US" sz="1600" b="1" dirty="0">
                <a:solidFill>
                  <a:schemeClr val="accent1">
                    <a:lumMod val="50000"/>
                  </a:schemeClr>
                </a:solidFill>
                <a:effectLst/>
                <a:latin typeface="Times New Roman" panose="02020603050405020304" pitchFamily="18" charset="0"/>
                <a:ea typeface="Times New Roman" panose="02020603050405020304" pitchFamily="18" charset="0"/>
                <a:cs typeface="Mangal" panose="02040503050203030202" pitchFamily="18" charset="0"/>
              </a:rPr>
              <a:t> (B.Sc. I.T Part -III) </a:t>
            </a:r>
            <a:br>
              <a:rPr lang="en-IN" sz="1600" dirty="0">
                <a:solidFill>
                  <a:schemeClr val="accent1">
                    <a:lumMod val="50000"/>
                  </a:schemeClr>
                </a:solidFill>
                <a:effectLst/>
                <a:latin typeface="Calibri" panose="020F0502020204030204" pitchFamily="34" charset="0"/>
                <a:ea typeface="Times New Roman" panose="02020603050405020304" pitchFamily="18" charset="0"/>
                <a:cs typeface="Mangal" panose="02040503050203030202" pitchFamily="18" charset="0"/>
              </a:rPr>
            </a:br>
            <a:r>
              <a:rPr lang="en-US" sz="1600" b="1" dirty="0">
                <a:effectLst/>
                <a:latin typeface="Times New Roman" panose="02020603050405020304" pitchFamily="18" charset="0"/>
                <a:ea typeface="Times New Roman" panose="02020603050405020304" pitchFamily="18" charset="0"/>
                <a:cs typeface="Mangal" panose="02040503050203030202" pitchFamily="18" charset="0"/>
              </a:rPr>
              <a:t>Submitted by,</a:t>
            </a:r>
            <a:br>
              <a:rPr lang="en-IN" sz="1600" dirty="0">
                <a:effectLst/>
                <a:latin typeface="Calibri" panose="020F0502020204030204" pitchFamily="34" charset="0"/>
                <a:ea typeface="Times New Roman" panose="02020603050405020304" pitchFamily="18" charset="0"/>
                <a:cs typeface="Mangal" panose="02040503050203030202" pitchFamily="18" charset="0"/>
              </a:rPr>
            </a:br>
            <a:r>
              <a:rPr lang="en-US" sz="1600" b="1" dirty="0">
                <a:solidFill>
                  <a:srgbClr val="FFFF00"/>
                </a:solidFill>
                <a:effectLst/>
                <a:latin typeface="Times New Roman" panose="02020603050405020304" pitchFamily="18" charset="0"/>
                <a:ea typeface="Times New Roman" panose="02020603050405020304" pitchFamily="18" charset="0"/>
                <a:cs typeface="Mangal" panose="02040503050203030202" pitchFamily="18" charset="0"/>
              </a:rPr>
              <a:t>Mr. </a:t>
            </a:r>
            <a:r>
              <a:rPr lang="en-US" sz="1600" b="1" dirty="0">
                <a:solidFill>
                  <a:srgbClr val="FFFF00"/>
                </a:solidFill>
                <a:latin typeface="Times New Roman" panose="02020603050405020304" pitchFamily="18" charset="0"/>
                <a:ea typeface="Times New Roman" panose="02020603050405020304" pitchFamily="18" charset="0"/>
                <a:cs typeface="Mangal" panose="02040503050203030202" pitchFamily="18" charset="0"/>
              </a:rPr>
              <a:t>Jilani Javed Pathan</a:t>
            </a:r>
            <a:br>
              <a:rPr lang="en-IN" sz="1600" b="1" dirty="0">
                <a:solidFill>
                  <a:srgbClr val="FFFF00"/>
                </a:solidFill>
                <a:effectLst/>
                <a:latin typeface="Calibri" panose="020F0502020204030204" pitchFamily="34" charset="0"/>
                <a:ea typeface="Times New Roman" panose="02020603050405020304" pitchFamily="18" charset="0"/>
                <a:cs typeface="Mangal" panose="02040503050203030202" pitchFamily="18" charset="0"/>
              </a:rPr>
            </a:br>
            <a:r>
              <a:rPr lang="en-US" sz="1600" b="1" dirty="0">
                <a:solidFill>
                  <a:srgbClr val="FFFF00"/>
                </a:solidFill>
                <a:effectLst/>
                <a:latin typeface="Times New Roman" panose="02020603050405020304" pitchFamily="18" charset="0"/>
                <a:ea typeface="Times New Roman" panose="02020603050405020304" pitchFamily="18" charset="0"/>
                <a:cs typeface="Mangal" panose="02040503050203030202" pitchFamily="18" charset="0"/>
              </a:rPr>
              <a:t> Mr. Momin Saalemahamad Sadik.</a:t>
            </a:r>
            <a:br>
              <a:rPr lang="en-IN" sz="1600" dirty="0">
                <a:solidFill>
                  <a:srgbClr val="FFFF00"/>
                </a:solidFill>
                <a:effectLst/>
                <a:latin typeface="Calibri" panose="020F0502020204030204" pitchFamily="34" charset="0"/>
                <a:ea typeface="Times New Roman" panose="02020603050405020304" pitchFamily="18" charset="0"/>
                <a:cs typeface="Mangal" panose="02040503050203030202" pitchFamily="18" charset="0"/>
              </a:rPr>
            </a:br>
            <a:r>
              <a:rPr lang="en-US" sz="1600" dirty="0">
                <a:effectLst/>
                <a:latin typeface="Times New Roman" panose="02020603050405020304" pitchFamily="18" charset="0"/>
                <a:ea typeface="Times New Roman" panose="02020603050405020304" pitchFamily="18" charset="0"/>
                <a:cs typeface="Mangal" panose="02040503050203030202" pitchFamily="18" charset="0"/>
              </a:rPr>
              <a:t>Under the guidance of,</a:t>
            </a:r>
            <a:br>
              <a:rPr lang="en-IN" sz="1600" dirty="0">
                <a:effectLst/>
                <a:latin typeface="Calibri" panose="020F0502020204030204" pitchFamily="34" charset="0"/>
                <a:ea typeface="Times New Roman" panose="02020603050405020304" pitchFamily="18" charset="0"/>
                <a:cs typeface="Mangal" panose="02040503050203030202" pitchFamily="18" charset="0"/>
              </a:rPr>
            </a:br>
            <a:r>
              <a:rPr lang="en-US" sz="1600" b="1" dirty="0">
                <a:solidFill>
                  <a:srgbClr val="00B0F0"/>
                </a:solidFill>
                <a:effectLst/>
                <a:latin typeface="Times New Roman" panose="02020603050405020304" pitchFamily="18" charset="0"/>
                <a:ea typeface="Times New Roman" panose="02020603050405020304" pitchFamily="18" charset="0"/>
                <a:cs typeface="Mangal" panose="02040503050203030202" pitchFamily="18" charset="0"/>
              </a:rPr>
              <a:t>Prof. P. A. Kupade</a:t>
            </a:r>
            <a:br>
              <a:rPr lang="en-IN" sz="1600" dirty="0">
                <a:effectLst/>
                <a:latin typeface="Calibri" panose="020F0502020204030204" pitchFamily="34" charset="0"/>
                <a:ea typeface="Times New Roman" panose="02020603050405020304" pitchFamily="18" charset="0"/>
                <a:cs typeface="Mangal" panose="02040503050203030202" pitchFamily="18" charset="0"/>
              </a:rPr>
            </a:br>
            <a:r>
              <a:rPr lang="en-US" sz="1600" b="1" dirty="0">
                <a:effectLst/>
                <a:latin typeface="Times New Roman" panose="02020603050405020304" pitchFamily="18" charset="0"/>
                <a:ea typeface="Times New Roman" panose="02020603050405020304" pitchFamily="18" charset="0"/>
                <a:cs typeface="Mangal" panose="02040503050203030202" pitchFamily="18" charset="0"/>
              </a:rPr>
              <a:t>Through</a:t>
            </a:r>
            <a:r>
              <a:rPr lang="en-US" sz="1800" b="1" dirty="0">
                <a:effectLst/>
                <a:latin typeface="Times New Roman" panose="02020603050405020304" pitchFamily="18" charset="0"/>
                <a:ea typeface="Times New Roman" panose="02020603050405020304" pitchFamily="18" charset="0"/>
                <a:cs typeface="Mangal" panose="02040503050203030202" pitchFamily="18" charset="0"/>
              </a:rPr>
              <a:t>,</a:t>
            </a:r>
            <a:endParaRPr lang="en-IN" dirty="0"/>
          </a:p>
        </p:txBody>
      </p:sp>
      <p:pic>
        <p:nvPicPr>
          <p:cNvPr id="4" name="Picture 3">
            <a:extLst>
              <a:ext uri="{FF2B5EF4-FFF2-40B4-BE49-F238E27FC236}">
                <a16:creationId xmlns:a16="http://schemas.microsoft.com/office/drawing/2014/main" id="{B6739A71-4A85-2B40-1B58-E54C26B6FD21}"/>
              </a:ext>
            </a:extLst>
          </p:cNvPr>
          <p:cNvPicPr>
            <a:picLocks/>
          </p:cNvPicPr>
          <p:nvPr/>
        </p:nvPicPr>
        <p:blipFill>
          <a:blip r:embed="rId2" cstate="print"/>
          <a:srcRect/>
          <a:stretch/>
        </p:blipFill>
        <p:spPr>
          <a:xfrm>
            <a:off x="5450541" y="4626429"/>
            <a:ext cx="1048230" cy="886876"/>
          </a:xfrm>
          <a:prstGeom prst="rect">
            <a:avLst/>
          </a:prstGeom>
          <a:ln>
            <a:noFill/>
          </a:ln>
        </p:spPr>
      </p:pic>
      <p:sp>
        <p:nvSpPr>
          <p:cNvPr id="6" name="TextBox 5">
            <a:extLst>
              <a:ext uri="{FF2B5EF4-FFF2-40B4-BE49-F238E27FC236}">
                <a16:creationId xmlns:a16="http://schemas.microsoft.com/office/drawing/2014/main" id="{B4073A08-7C3C-BA29-EDE5-CC89D45CC786}"/>
              </a:ext>
            </a:extLst>
          </p:cNvPr>
          <p:cNvSpPr txBox="1"/>
          <p:nvPr/>
        </p:nvSpPr>
        <p:spPr>
          <a:xfrm>
            <a:off x="2697480" y="5513305"/>
            <a:ext cx="6446520" cy="1087477"/>
          </a:xfrm>
          <a:prstGeom prst="rect">
            <a:avLst/>
          </a:prstGeom>
          <a:noFill/>
        </p:spPr>
        <p:txBody>
          <a:bodyPr wrap="square">
            <a:spAutoFit/>
          </a:bodyPr>
          <a:lstStyle/>
          <a:p>
            <a:pPr algn="ctr">
              <a:spcAft>
                <a:spcPts val="1000"/>
              </a:spcAft>
            </a:pPr>
            <a:r>
              <a:rPr lang="en-US" sz="1600" b="1" dirty="0">
                <a:solidFill>
                  <a:srgbClr val="FFC000"/>
                </a:solidFill>
                <a:effectLst/>
                <a:latin typeface="Times New Roman" panose="02020603050405020304" pitchFamily="18" charset="0"/>
                <a:ea typeface="Times New Roman" panose="02020603050405020304" pitchFamily="18" charset="0"/>
                <a:cs typeface="Mangal" panose="02040503050203030202" pitchFamily="18" charset="0"/>
              </a:rPr>
              <a:t>The Principal</a:t>
            </a:r>
            <a:r>
              <a:rPr lang="en-US" sz="1600" b="1" dirty="0">
                <a:effectLst/>
                <a:latin typeface="Times New Roman" panose="02020603050405020304" pitchFamily="18" charset="0"/>
                <a:ea typeface="Times New Roman" panose="02020603050405020304" pitchFamily="18" charset="0"/>
                <a:cs typeface="Mangal" panose="02040503050203030202" pitchFamily="18" charset="0"/>
              </a:rPr>
              <a:t>,</a:t>
            </a:r>
            <a:endParaRPr lang="en-IN" sz="1200" dirty="0">
              <a:effectLst/>
              <a:latin typeface="Calibri" panose="020F0502020204030204" pitchFamily="34" charset="0"/>
              <a:ea typeface="Times New Roman" panose="02020603050405020304" pitchFamily="18" charset="0"/>
              <a:cs typeface="Mangal" panose="02040503050203030202" pitchFamily="18" charset="0"/>
            </a:endParaRPr>
          </a:p>
          <a:p>
            <a:pPr algn="ctr">
              <a:spcAft>
                <a:spcPts val="1000"/>
              </a:spcAft>
            </a:pPr>
            <a:r>
              <a:rPr lang="en-US" sz="1600" b="1" dirty="0">
                <a:solidFill>
                  <a:schemeClr val="tx2"/>
                </a:solidFill>
                <a:effectLst/>
                <a:latin typeface="Times New Roman" panose="02020603050405020304" pitchFamily="18" charset="0"/>
                <a:ea typeface="Times New Roman" panose="02020603050405020304" pitchFamily="18" charset="0"/>
                <a:cs typeface="Mangal" panose="02040503050203030202" pitchFamily="18" charset="0"/>
              </a:rPr>
              <a:t>Karmaveer Bhaurao Patil College, Urun-Islampur,</a:t>
            </a:r>
            <a:endParaRPr lang="en-IN" sz="1200" dirty="0">
              <a:solidFill>
                <a:schemeClr val="tx2"/>
              </a:solidFill>
              <a:effectLst/>
              <a:latin typeface="Calibri" panose="020F0502020204030204" pitchFamily="34" charset="0"/>
              <a:ea typeface="Times New Roman" panose="02020603050405020304" pitchFamily="18" charset="0"/>
              <a:cs typeface="Mangal" panose="02040503050203030202" pitchFamily="18" charset="0"/>
            </a:endParaRPr>
          </a:p>
          <a:p>
            <a:pPr algn="ctr">
              <a:spcAft>
                <a:spcPts val="1000"/>
              </a:spcAft>
            </a:pPr>
            <a:r>
              <a:rPr lang="en-US" sz="1600" b="1" dirty="0">
                <a:solidFill>
                  <a:schemeClr val="tx2"/>
                </a:solidFill>
                <a:effectLst/>
                <a:latin typeface="Times New Roman" panose="02020603050405020304" pitchFamily="18" charset="0"/>
                <a:ea typeface="Times New Roman" panose="02020603050405020304" pitchFamily="18" charset="0"/>
                <a:cs typeface="Mangal" panose="02040503050203030202" pitchFamily="18" charset="0"/>
              </a:rPr>
              <a:t>Tal - Walwa, Dist- Sangli</a:t>
            </a:r>
            <a:endParaRPr lang="en-IN" sz="1200" dirty="0">
              <a:solidFill>
                <a:schemeClr val="tx2"/>
              </a:solidFill>
              <a:effectLst/>
              <a:latin typeface="Calibri" panose="020F0502020204030204" pitchFamily="34" charset="0"/>
              <a:ea typeface="Times New Roman" panose="02020603050405020304" pitchFamily="18" charset="0"/>
              <a:cs typeface="Mangal" panose="02040503050203030202" pitchFamily="18" charset="0"/>
            </a:endParaRPr>
          </a:p>
        </p:txBody>
      </p:sp>
    </p:spTree>
    <p:extLst>
      <p:ext uri="{BB962C8B-B14F-4D97-AF65-F5344CB8AC3E}">
        <p14:creationId xmlns:p14="http://schemas.microsoft.com/office/powerpoint/2010/main" val="3029380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0E98750-34F6-46CB-5684-304B5BAFC5E6}"/>
              </a:ext>
            </a:extLst>
          </p:cNvPr>
          <p:cNvSpPr txBox="1"/>
          <p:nvPr/>
        </p:nvSpPr>
        <p:spPr>
          <a:xfrm>
            <a:off x="95250" y="514350"/>
            <a:ext cx="11849099" cy="6409703"/>
          </a:xfrm>
          <a:prstGeom prst="rect">
            <a:avLst/>
          </a:prstGeom>
          <a:noFill/>
        </p:spPr>
        <p:txBody>
          <a:bodyPr wrap="square">
            <a:spAutoFit/>
          </a:bodyPr>
          <a:lstStyle/>
          <a:p>
            <a:r>
              <a:rPr lang="en-US" sz="2400" b="1" dirty="0">
                <a:solidFill>
                  <a:srgbClr val="92D050"/>
                </a:solidFill>
              </a:rPr>
              <a:t>Introduction</a:t>
            </a:r>
          </a:p>
          <a:p>
            <a:endParaRPr lang="en-US" sz="1600" dirty="0"/>
          </a:p>
          <a:p>
            <a:endParaRPr lang="en-US" sz="1600" dirty="0"/>
          </a:p>
          <a:p>
            <a:pPr algn="just">
              <a:lnSpc>
                <a:spcPct val="200000"/>
              </a:lnSpc>
            </a:pPr>
            <a:r>
              <a:rPr lang="en-US" sz="1600" dirty="0"/>
              <a:t> </a:t>
            </a:r>
            <a:r>
              <a:rPr lang="en-US" dirty="0">
                <a:latin typeface="Times New Roman" panose="02020603050405020304" pitchFamily="18" charset="0"/>
                <a:cs typeface="Times New Roman" panose="02020603050405020304" pitchFamily="18" charset="0"/>
              </a:rPr>
              <a:t>The Online Movie Ticket Booking project in Java is a software application that provides a convenient way for users to book movie tickets online. This project aims to streamline the ticket booking process, making it easier and more efficient for both users and theatre owners. The project allows users to browse through a list of available movies, view their details such as title, genre, cast, and show timings. Users can select their preferred movie and choose a showtime that suits them. The application provides real-time information on seat availability and lets users select their desired seats from a seating layout. The project includes an admin panel that allows owners or administrators to manage movie listings, update show timings, monitor bookings, and view sales reports. The Online Movie Ticket Booking project in Java provides a user-friendly and efficient platform for booking movie tickets online. It simplifies the ticket booking process, reduces waiting time, and enhances the overall movie-going experience for users. Whether it's selecting seats, making payments, or managing bookings, this project offers a comprehensive solution for both users and theatre owners.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6540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E73A639-E266-7ECD-944C-3A0D3AC2AE0B}"/>
              </a:ext>
            </a:extLst>
          </p:cNvPr>
          <p:cNvSpPr txBox="1"/>
          <p:nvPr/>
        </p:nvSpPr>
        <p:spPr>
          <a:xfrm>
            <a:off x="-1177021" y="969317"/>
            <a:ext cx="6093500" cy="461665"/>
          </a:xfrm>
          <a:prstGeom prst="rect">
            <a:avLst/>
          </a:prstGeom>
          <a:noFill/>
        </p:spPr>
        <p:txBody>
          <a:bodyPr wrap="square">
            <a:spAutoFit/>
          </a:bodyPr>
          <a:lstStyle/>
          <a:p>
            <a:pPr algn="ctr"/>
            <a:r>
              <a:rPr lang="en-US" sz="2400" b="1" dirty="0"/>
              <a:t> Data Flow Diagram</a:t>
            </a:r>
            <a:endParaRPr lang="en-IN" sz="2400" b="1" dirty="0"/>
          </a:p>
        </p:txBody>
      </p:sp>
      <p:pic>
        <p:nvPicPr>
          <p:cNvPr id="3" name="Picture 2">
            <a:extLst>
              <a:ext uri="{FF2B5EF4-FFF2-40B4-BE49-F238E27FC236}">
                <a16:creationId xmlns:a16="http://schemas.microsoft.com/office/drawing/2014/main" id="{33624D53-4BC1-AD36-AF00-9198F5D07C98}"/>
              </a:ext>
            </a:extLst>
          </p:cNvPr>
          <p:cNvPicPr>
            <a:picLocks noChangeAspect="1"/>
          </p:cNvPicPr>
          <p:nvPr/>
        </p:nvPicPr>
        <p:blipFill>
          <a:blip r:embed="rId2"/>
          <a:stretch>
            <a:fillRect/>
          </a:stretch>
        </p:blipFill>
        <p:spPr>
          <a:xfrm>
            <a:off x="1582758" y="2402102"/>
            <a:ext cx="9360275" cy="3255748"/>
          </a:xfrm>
          <a:prstGeom prst="rect">
            <a:avLst/>
          </a:prstGeom>
        </p:spPr>
      </p:pic>
    </p:spTree>
    <p:extLst>
      <p:ext uri="{BB962C8B-B14F-4D97-AF65-F5344CB8AC3E}">
        <p14:creationId xmlns:p14="http://schemas.microsoft.com/office/powerpoint/2010/main" val="1708408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8BB484-E9CD-A742-F3B3-D3C0F3ADBFA7}"/>
              </a:ext>
            </a:extLst>
          </p:cNvPr>
          <p:cNvSpPr txBox="1"/>
          <p:nvPr/>
        </p:nvSpPr>
        <p:spPr>
          <a:xfrm>
            <a:off x="-1262746" y="426392"/>
            <a:ext cx="6093500" cy="461665"/>
          </a:xfrm>
          <a:prstGeom prst="rect">
            <a:avLst/>
          </a:prstGeom>
          <a:noFill/>
        </p:spPr>
        <p:txBody>
          <a:bodyPr wrap="square">
            <a:spAutoFit/>
          </a:bodyPr>
          <a:lstStyle/>
          <a:p>
            <a:pPr algn="ctr"/>
            <a:r>
              <a:rPr lang="en-US" sz="2400" b="1" dirty="0"/>
              <a:t> Data Flow Diagram</a:t>
            </a:r>
            <a:endParaRPr lang="en-IN" sz="2400" b="1" dirty="0"/>
          </a:p>
        </p:txBody>
      </p:sp>
      <p:pic>
        <p:nvPicPr>
          <p:cNvPr id="4" name="Picture 3">
            <a:extLst>
              <a:ext uri="{FF2B5EF4-FFF2-40B4-BE49-F238E27FC236}">
                <a16:creationId xmlns:a16="http://schemas.microsoft.com/office/drawing/2014/main" id="{F9A80584-AE3C-521E-43E3-144EBE84B60B}"/>
              </a:ext>
            </a:extLst>
          </p:cNvPr>
          <p:cNvPicPr>
            <a:picLocks noChangeAspect="1"/>
          </p:cNvPicPr>
          <p:nvPr/>
        </p:nvPicPr>
        <p:blipFill>
          <a:blip r:embed="rId2"/>
          <a:stretch>
            <a:fillRect/>
          </a:stretch>
        </p:blipFill>
        <p:spPr>
          <a:xfrm>
            <a:off x="2438400" y="1019175"/>
            <a:ext cx="7315200" cy="5684760"/>
          </a:xfrm>
          <a:prstGeom prst="rect">
            <a:avLst/>
          </a:prstGeom>
        </p:spPr>
      </p:pic>
    </p:spTree>
    <p:extLst>
      <p:ext uri="{BB962C8B-B14F-4D97-AF65-F5344CB8AC3E}">
        <p14:creationId xmlns:p14="http://schemas.microsoft.com/office/powerpoint/2010/main" val="281087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166F24-36D8-93BD-AC88-2EDA96B68576}"/>
              </a:ext>
            </a:extLst>
          </p:cNvPr>
          <p:cNvSpPr txBox="1"/>
          <p:nvPr/>
        </p:nvSpPr>
        <p:spPr>
          <a:xfrm>
            <a:off x="-1094015" y="319385"/>
            <a:ext cx="6096000" cy="461665"/>
          </a:xfrm>
          <a:prstGeom prst="rect">
            <a:avLst/>
          </a:prstGeom>
          <a:noFill/>
        </p:spPr>
        <p:txBody>
          <a:bodyPr wrap="square">
            <a:spAutoFit/>
          </a:bodyPr>
          <a:lstStyle/>
          <a:p>
            <a:pPr algn="ctr"/>
            <a:r>
              <a:rPr lang="en-IN" sz="2400" b="1" dirty="0"/>
              <a:t>ER diagram</a:t>
            </a:r>
          </a:p>
        </p:txBody>
      </p:sp>
      <p:pic>
        <p:nvPicPr>
          <p:cNvPr id="4" name="Picture 3">
            <a:extLst>
              <a:ext uri="{FF2B5EF4-FFF2-40B4-BE49-F238E27FC236}">
                <a16:creationId xmlns:a16="http://schemas.microsoft.com/office/drawing/2014/main" id="{B88ACF0A-78E6-4C4A-E86D-9920DA7E2E4D}"/>
              </a:ext>
            </a:extLst>
          </p:cNvPr>
          <p:cNvPicPr>
            <a:picLocks noChangeAspect="1"/>
          </p:cNvPicPr>
          <p:nvPr/>
        </p:nvPicPr>
        <p:blipFill>
          <a:blip r:embed="rId2"/>
          <a:stretch>
            <a:fillRect/>
          </a:stretch>
        </p:blipFill>
        <p:spPr>
          <a:xfrm>
            <a:off x="3124200" y="781050"/>
            <a:ext cx="6400800" cy="5757565"/>
          </a:xfrm>
          <a:prstGeom prst="rect">
            <a:avLst/>
          </a:prstGeom>
        </p:spPr>
      </p:pic>
    </p:spTree>
    <p:extLst>
      <p:ext uri="{BB962C8B-B14F-4D97-AF65-F5344CB8AC3E}">
        <p14:creationId xmlns:p14="http://schemas.microsoft.com/office/powerpoint/2010/main" val="2549784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51AEF0-B64D-9BE2-9DDA-EB80BDA97BD1}"/>
              </a:ext>
            </a:extLst>
          </p:cNvPr>
          <p:cNvSpPr txBox="1"/>
          <p:nvPr/>
        </p:nvSpPr>
        <p:spPr>
          <a:xfrm>
            <a:off x="-483275" y="361560"/>
            <a:ext cx="6093500" cy="461665"/>
          </a:xfrm>
          <a:prstGeom prst="rect">
            <a:avLst/>
          </a:prstGeom>
          <a:noFill/>
        </p:spPr>
        <p:txBody>
          <a:bodyPr wrap="square">
            <a:spAutoFit/>
          </a:bodyPr>
          <a:lstStyle/>
          <a:p>
            <a:pPr algn="ctr"/>
            <a:r>
              <a:rPr lang="en-IN" sz="2400" b="1" dirty="0"/>
              <a:t>Home Page of Website</a:t>
            </a:r>
          </a:p>
        </p:txBody>
      </p:sp>
      <p:pic>
        <p:nvPicPr>
          <p:cNvPr id="2" name="Picture 1">
            <a:extLst>
              <a:ext uri="{FF2B5EF4-FFF2-40B4-BE49-F238E27FC236}">
                <a16:creationId xmlns:a16="http://schemas.microsoft.com/office/drawing/2014/main" id="{D69E2A5E-1A2D-5BA6-8699-EB95BD6625B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0262" y="1436052"/>
            <a:ext cx="8758238" cy="4498023"/>
          </a:xfrm>
          <a:prstGeom prst="rect">
            <a:avLst/>
          </a:prstGeom>
          <a:noFill/>
          <a:ln>
            <a:noFill/>
          </a:ln>
        </p:spPr>
      </p:pic>
    </p:spTree>
    <p:extLst>
      <p:ext uri="{BB962C8B-B14F-4D97-AF65-F5344CB8AC3E}">
        <p14:creationId xmlns:p14="http://schemas.microsoft.com/office/powerpoint/2010/main" val="308164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BC8381-0225-4FAB-F65A-F93B6E47A75D}"/>
              </a:ext>
            </a:extLst>
          </p:cNvPr>
          <p:cNvSpPr txBox="1"/>
          <p:nvPr/>
        </p:nvSpPr>
        <p:spPr>
          <a:xfrm>
            <a:off x="-1563462" y="388783"/>
            <a:ext cx="6011441" cy="400110"/>
          </a:xfrm>
          <a:prstGeom prst="rect">
            <a:avLst/>
          </a:prstGeom>
          <a:noFill/>
        </p:spPr>
        <p:txBody>
          <a:bodyPr wrap="square">
            <a:spAutoFit/>
          </a:bodyPr>
          <a:lstStyle/>
          <a:p>
            <a:pPr algn="ctr"/>
            <a:r>
              <a:rPr lang="en-IN" sz="2000" b="1" dirty="0"/>
              <a:t>User Login </a:t>
            </a:r>
          </a:p>
        </p:txBody>
      </p:sp>
      <p:pic>
        <p:nvPicPr>
          <p:cNvPr id="2" name="Picture 1">
            <a:extLst>
              <a:ext uri="{FF2B5EF4-FFF2-40B4-BE49-F238E27FC236}">
                <a16:creationId xmlns:a16="http://schemas.microsoft.com/office/drawing/2014/main" id="{13ECC2C3-70B4-4D5B-74C5-A410A7F1B12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374" y="1647825"/>
            <a:ext cx="8715375" cy="4505325"/>
          </a:xfrm>
          <a:prstGeom prst="rect">
            <a:avLst/>
          </a:prstGeom>
          <a:noFill/>
          <a:ln>
            <a:noFill/>
          </a:ln>
        </p:spPr>
      </p:pic>
    </p:spTree>
    <p:extLst>
      <p:ext uri="{BB962C8B-B14F-4D97-AF65-F5344CB8AC3E}">
        <p14:creationId xmlns:p14="http://schemas.microsoft.com/office/powerpoint/2010/main" val="29619477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202</TotalTime>
  <Words>467</Words>
  <Application>Microsoft Office PowerPoint</Application>
  <PresentationFormat>Widescreen</PresentationFormat>
  <Paragraphs>32</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Bookman Old Style</vt:lpstr>
      <vt:lpstr>Calibri</vt:lpstr>
      <vt:lpstr>Century Gothic</vt:lpstr>
      <vt:lpstr>Times New Roman</vt:lpstr>
      <vt:lpstr>Wingdings 3</vt:lpstr>
      <vt:lpstr>Ion</vt:lpstr>
      <vt:lpstr>PowerPoint Presentation</vt:lpstr>
      <vt:lpstr>PowerPoint Presentation</vt:lpstr>
      <vt:lpstr>    A Project Report  On “Online movie ticket booking  SYSTEM” In Java  Submitted to, SHIVAJI UNIVERSITY, KOLHAPUR In the partial fulfillment of award of degree   BACHELOR OF SCIENCE-Information Technology (Entire)  (B.Sc. I.T Part -III)  Submitted by, Mr. Jilani Javed Pathan  Mr. Momin Saalemahamad Sadik. Under the guidance of, Prof. P. A. Kupade Through,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Arati .</dc:creator>
  <cp:lastModifiedBy>aarambhi shingade</cp:lastModifiedBy>
  <cp:revision>8</cp:revision>
  <dcterms:created xsi:type="dcterms:W3CDTF">2022-06-08T12:41:32Z</dcterms:created>
  <dcterms:modified xsi:type="dcterms:W3CDTF">2023-05-21T08:13:30Z</dcterms:modified>
</cp:coreProperties>
</file>